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12" r:id="rId2"/>
    <p:sldId id="314" r:id="rId3"/>
    <p:sldId id="316" r:id="rId4"/>
    <p:sldId id="317" r:id="rId5"/>
    <p:sldId id="318" r:id="rId6"/>
    <p:sldId id="319" r:id="rId7"/>
    <p:sldId id="321" r:id="rId8"/>
    <p:sldId id="320" r:id="rId9"/>
    <p:sldId id="324" r:id="rId10"/>
    <p:sldId id="322" r:id="rId11"/>
    <p:sldId id="323" r:id="rId12"/>
    <p:sldId id="325" r:id="rId13"/>
    <p:sldId id="326" r:id="rId14"/>
    <p:sldId id="328" r:id="rId15"/>
    <p:sldId id="327" r:id="rId16"/>
    <p:sldId id="329" r:id="rId17"/>
    <p:sldId id="331" r:id="rId18"/>
    <p:sldId id="330" r:id="rId19"/>
    <p:sldId id="678" r:id="rId20"/>
    <p:sldId id="671" r:id="rId21"/>
    <p:sldId id="672" r:id="rId22"/>
    <p:sldId id="679" r:id="rId23"/>
    <p:sldId id="670" r:id="rId24"/>
    <p:sldId id="673" r:id="rId25"/>
    <p:sldId id="674" r:id="rId26"/>
    <p:sldId id="680" r:id="rId27"/>
    <p:sldId id="675" r:id="rId28"/>
    <p:sldId id="676" r:id="rId29"/>
    <p:sldId id="682" r:id="rId30"/>
    <p:sldId id="681" r:id="rId31"/>
    <p:sldId id="677" r:id="rId32"/>
    <p:sldId id="692" r:id="rId33"/>
    <p:sldId id="684" r:id="rId34"/>
    <p:sldId id="685" r:id="rId35"/>
    <p:sldId id="686" r:id="rId36"/>
    <p:sldId id="687" r:id="rId37"/>
    <p:sldId id="688" r:id="rId38"/>
    <p:sldId id="690" r:id="rId39"/>
    <p:sldId id="696" r:id="rId40"/>
    <p:sldId id="697" r:id="rId41"/>
    <p:sldId id="689" r:id="rId42"/>
    <p:sldId id="698" r:id="rId43"/>
    <p:sldId id="699" r:id="rId44"/>
    <p:sldId id="700" r:id="rId45"/>
    <p:sldId id="701" r:id="rId46"/>
    <p:sldId id="702" r:id="rId47"/>
    <p:sldId id="703" r:id="rId48"/>
  </p:sldIdLst>
  <p:sldSz cx="12192000" cy="6858000"/>
  <p:notesSz cx="6858000" cy="9144000"/>
  <p:custDataLst>
    <p:tags r:id="rId5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7" autoAdjust="0"/>
    <p:restoredTop sz="92647" autoAdjust="0"/>
  </p:normalViewPr>
  <p:slideViewPr>
    <p:cSldViewPr snapToGrid="0">
      <p:cViewPr varScale="1">
        <p:scale>
          <a:sx n="150" d="100"/>
          <a:sy n="150" d="100"/>
        </p:scale>
        <p:origin x="1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  <a:pPr>
                <a:defRPr/>
              </a:pPr>
              <a:t>2020/9/27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996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858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85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076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076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224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271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48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351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0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37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130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356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047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760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640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783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026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601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54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418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628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594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14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47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18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23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 bwMode="auto">
          <a:xfrm>
            <a:off x="250371" y="321814"/>
            <a:ext cx="6986452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="1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3694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6BEB-5AED-406D-B017-9E32D6571B50}" type="datetimeFigureOut">
              <a:rPr lang="zh-CN" altLang="en-US" smtClean="0"/>
              <a:pPr/>
              <a:t>2020/9/27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1176B-E801-49FE-BD41-0877D978FA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60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263434" y="374066"/>
            <a:ext cx="6202680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  <a:pPr>
                <a:defRPr/>
              </a:pPr>
              <a:t>2020/9/27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594" indent="-228594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jetbrains.com/help/idea/discover-intellij-idea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ant.apache.org/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radle.org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maven.apache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ven.apache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adl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dl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hyperlink" Target="https://www.runoob.com/manual/git-guid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idea/version-control-integration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idea/version-control-integration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oracle.com/java/technologies/javase-downloads.html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idea/version-control-integration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oracle.com/java/technologies/javase-jdk11-downloads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install/installation-jdk-macos.html" TargetMode="External"/><Relationship Id="rId2" Type="http://schemas.openxmlformats.org/officeDocument/2006/relationships/hyperlink" Target="https://docs.oracle.com/en/java/javase/11/install/installation-jdk-microsoft-windows-platform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www.runoob.com/java/java-environment-setup.html" TargetMode="External"/><Relationship Id="rId4" Type="http://schemas.openxmlformats.org/officeDocument/2006/relationships/hyperlink" Target="https://docs.oracle.com/en/java/javase/11/install/installation-jdk-linux-platform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jetbrains.com/community/education/#student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开发技术基础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016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开发环境与相关工具</a:t>
            </a:r>
            <a:endParaRPr lang="en-US" altLang="zh-CN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2.2</a:t>
            </a:r>
            <a:r>
              <a:rPr lang="zh-CN" altLang="en-US" b="0" kern="1800" dirty="0">
                <a:latin typeface="Times New Roman"/>
              </a:rPr>
              <a:t>集成开发环境（</a:t>
            </a:r>
            <a:r>
              <a:rPr lang="en-US" altLang="zh-CN" b="0" kern="1800" dirty="0">
                <a:latin typeface="Times New Roman"/>
              </a:rPr>
              <a:t>IntelliJ IDEA)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D2A5-423F-1342-A0EB-4455CEEAA499}"/>
              </a:ext>
            </a:extLst>
          </p:cNvPr>
          <p:cNvSpPr txBox="1"/>
          <p:nvPr/>
        </p:nvSpPr>
        <p:spPr>
          <a:xfrm>
            <a:off x="597408" y="1223784"/>
            <a:ext cx="2473754" cy="2395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" b="1" dirty="0"/>
              <a:t>创建</a:t>
            </a:r>
            <a:r>
              <a:rPr lang="zh-CN" altLang="en-US" b="1" dirty="0"/>
              <a:t>项目向导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Java</a:t>
            </a:r>
            <a:r>
              <a:rPr kumimoji="1" lang="zh-CN" altLang="en-US" dirty="0"/>
              <a:t>项目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Spring</a:t>
            </a:r>
            <a:r>
              <a:rPr kumimoji="1" lang="zh-CN" altLang="en-US" dirty="0"/>
              <a:t>项目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Initializr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JavaScript</a:t>
            </a:r>
            <a:r>
              <a:rPr kumimoji="1" lang="zh-CN" altLang="en-US" dirty="0"/>
              <a:t>前端项目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1F9CC9-D3D0-2A45-AE29-13316CCE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40" y="1223784"/>
            <a:ext cx="8447296" cy="56052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9966C9-7FB1-744D-B221-D8C587DE4D03}"/>
              </a:ext>
            </a:extLst>
          </p:cNvPr>
          <p:cNvSpPr txBox="1"/>
          <p:nvPr/>
        </p:nvSpPr>
        <p:spPr>
          <a:xfrm>
            <a:off x="331110" y="4303776"/>
            <a:ext cx="2820791" cy="875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仅开发静态页面时可以创建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项目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71550A-08A1-6D43-A699-F2763E1EB95A}"/>
              </a:ext>
            </a:extLst>
          </p:cNvPr>
          <p:cNvSpPr/>
          <p:nvPr/>
        </p:nvSpPr>
        <p:spPr>
          <a:xfrm>
            <a:off x="4523232" y="5718048"/>
            <a:ext cx="3779520" cy="19507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424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2.2</a:t>
            </a:r>
            <a:r>
              <a:rPr lang="zh-CN" altLang="en-US" b="0" kern="1800" dirty="0">
                <a:latin typeface="Times New Roman"/>
              </a:rPr>
              <a:t>集成开发环境（</a:t>
            </a:r>
            <a:r>
              <a:rPr lang="en-US" altLang="zh-CN" b="0" kern="1800" dirty="0">
                <a:latin typeface="Times New Roman"/>
              </a:rPr>
              <a:t>IntelliJ IDEA)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D2A5-423F-1342-A0EB-4455CEEAA499}"/>
              </a:ext>
            </a:extLst>
          </p:cNvPr>
          <p:cNvSpPr txBox="1"/>
          <p:nvPr/>
        </p:nvSpPr>
        <p:spPr>
          <a:xfrm>
            <a:off x="597408" y="1223784"/>
            <a:ext cx="2581890" cy="184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创建示例项目</a:t>
            </a:r>
            <a:endParaRPr kumimoji="1" lang="en-US" altLang="zh-CN" b="1" dirty="0"/>
          </a:p>
          <a:p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在</a:t>
            </a:r>
            <a:r>
              <a:rPr kumimoji="1" lang="en-US" altLang="zh-CN" b="1" dirty="0"/>
              <a:t>macOS</a:t>
            </a:r>
            <a:r>
              <a:rPr kumimoji="1" lang="zh-CN" altLang="en-US" b="1" dirty="0"/>
              <a:t>环境下的截图，路径和</a:t>
            </a:r>
            <a:r>
              <a:rPr kumimoji="1" lang="en-US" altLang="zh-CN" b="1" dirty="0"/>
              <a:t>windows</a:t>
            </a:r>
            <a:r>
              <a:rPr kumimoji="1" lang="zh-CN" altLang="en-US" b="1" dirty="0"/>
              <a:t>有一些区别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B4A561-EA94-D240-8031-4FB223DD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661" y="1089672"/>
            <a:ext cx="8464397" cy="56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86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2.2</a:t>
            </a:r>
            <a:r>
              <a:rPr lang="zh-CN" altLang="en-US" b="0" kern="1800" dirty="0">
                <a:latin typeface="Times New Roman"/>
              </a:rPr>
              <a:t>集成开发环境（</a:t>
            </a:r>
            <a:r>
              <a:rPr lang="en-US" altLang="zh-CN" b="0" kern="1800" dirty="0">
                <a:latin typeface="Times New Roman"/>
              </a:rPr>
              <a:t>IntelliJ IDEA)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D2A5-423F-1342-A0EB-4455CEEAA499}"/>
              </a:ext>
            </a:extLst>
          </p:cNvPr>
          <p:cNvSpPr txBox="1"/>
          <p:nvPr/>
        </p:nvSpPr>
        <p:spPr>
          <a:xfrm>
            <a:off x="597408" y="1223784"/>
            <a:ext cx="2581890" cy="405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创建后的示例项目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iml</a:t>
            </a:r>
            <a:r>
              <a:rPr lang="zh-CN" altLang="en-US" dirty="0"/>
              <a:t>文件是工程配置文件，记录当前</a:t>
            </a:r>
            <a:r>
              <a:rPr lang="en-US" altLang="zh-CN" dirty="0"/>
              <a:t>project</a:t>
            </a:r>
            <a:r>
              <a:rPr lang="zh-CN" altLang="en-US" dirty="0"/>
              <a:t>的</a:t>
            </a:r>
            <a:r>
              <a:rPr lang="en-US" altLang="zh-CN" dirty="0"/>
              <a:t>module</a:t>
            </a:r>
            <a:r>
              <a:rPr lang="zh-CN" altLang="en-US" dirty="0"/>
              <a:t>配置信息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.idea</a:t>
            </a:r>
            <a:r>
              <a:rPr kumimoji="1" lang="zh-CN" altLang="en-US" dirty="0"/>
              <a:t>文件夹存储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针对当前项目的配置信息，如运行配置、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配置等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DE8FE9-AD9A-244B-92CB-FAD528FB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378" y="1408450"/>
            <a:ext cx="8934905" cy="48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2.2</a:t>
            </a:r>
            <a:r>
              <a:rPr lang="zh-CN" altLang="en-US" b="0" kern="1800" dirty="0">
                <a:latin typeface="Times New Roman"/>
              </a:rPr>
              <a:t>集成开发环境（</a:t>
            </a:r>
            <a:r>
              <a:rPr lang="en-US" altLang="zh-CN" b="0" kern="1800" dirty="0">
                <a:latin typeface="Times New Roman"/>
              </a:rPr>
              <a:t>IntelliJ IDEA)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D2A5-423F-1342-A0EB-4455CEEAA499}"/>
              </a:ext>
            </a:extLst>
          </p:cNvPr>
          <p:cNvSpPr txBox="1"/>
          <p:nvPr/>
        </p:nvSpPr>
        <p:spPr>
          <a:xfrm>
            <a:off x="597408" y="1223784"/>
            <a:ext cx="2581890" cy="1564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创建后的示例项目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在当前项目路径下创建一个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文件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AB2623-500E-BC4E-8E36-DA4F2425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60" y="1223784"/>
            <a:ext cx="7442432" cy="54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9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2.2</a:t>
            </a:r>
            <a:r>
              <a:rPr lang="zh-CN" altLang="en-US" b="0" kern="1800" dirty="0">
                <a:latin typeface="Times New Roman"/>
              </a:rPr>
              <a:t>集成开发环境（</a:t>
            </a:r>
            <a:r>
              <a:rPr lang="en-US" altLang="zh-CN" b="0" kern="1800" dirty="0">
                <a:latin typeface="Times New Roman"/>
              </a:rPr>
              <a:t>IntelliJ IDEA)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D2A5-423F-1342-A0EB-4455CEEAA499}"/>
              </a:ext>
            </a:extLst>
          </p:cNvPr>
          <p:cNvSpPr txBox="1"/>
          <p:nvPr/>
        </p:nvSpPr>
        <p:spPr>
          <a:xfrm>
            <a:off x="597408" y="1223784"/>
            <a:ext cx="10058400" cy="73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创建后的示例项目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点击右上侧的浏览器按钮，可以在浏览器中访问部署在</a:t>
            </a:r>
            <a:r>
              <a:rPr kumimoji="1" lang="en-US" altLang="zh-CN" b="1" dirty="0"/>
              <a:t>idea</a:t>
            </a:r>
            <a:r>
              <a:rPr kumimoji="1" lang="zh-CN" altLang="en-US" b="1" dirty="0"/>
              <a:t>内置</a:t>
            </a:r>
            <a:r>
              <a:rPr kumimoji="1" lang="en-US" altLang="zh-CN" b="1" dirty="0"/>
              <a:t>web</a:t>
            </a:r>
            <a:r>
              <a:rPr kumimoji="1" lang="zh-CN" altLang="en-US" b="1" dirty="0"/>
              <a:t>服务器上的当前页面</a:t>
            </a:r>
            <a:endParaRPr kumimoji="1"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12B956-7234-C64C-B26A-2FFDB67D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74" y="1960652"/>
            <a:ext cx="10491651" cy="4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2.2</a:t>
            </a:r>
            <a:r>
              <a:rPr lang="zh-CN" altLang="en-US" b="0" kern="1800" dirty="0">
                <a:latin typeface="Times New Roman"/>
              </a:rPr>
              <a:t>集成开发环境（</a:t>
            </a:r>
            <a:r>
              <a:rPr lang="en-US" altLang="zh-CN" b="0" kern="1800" dirty="0">
                <a:latin typeface="Times New Roman"/>
              </a:rPr>
              <a:t>IntelliJ IDEA)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D2A5-423F-1342-A0EB-4455CEEAA499}"/>
              </a:ext>
            </a:extLst>
          </p:cNvPr>
          <p:cNvSpPr txBox="1"/>
          <p:nvPr/>
        </p:nvSpPr>
        <p:spPr>
          <a:xfrm>
            <a:off x="597408" y="1223784"/>
            <a:ext cx="10058400" cy="73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创建后的示例项目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63342</a:t>
            </a:r>
            <a:r>
              <a:rPr kumimoji="1" lang="zh-CN" altLang="en-US" b="1" dirty="0"/>
              <a:t>位 内置</a:t>
            </a:r>
            <a:r>
              <a:rPr kumimoji="1" lang="en-US" altLang="zh-CN" b="1" dirty="0"/>
              <a:t>web</a:t>
            </a:r>
            <a:r>
              <a:rPr kumimoji="1" lang="zh-CN" altLang="en-US" b="1" dirty="0"/>
              <a:t>服务器的默认端口</a:t>
            </a:r>
            <a:endParaRPr kumimoji="1"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F0C39F-F4F1-F247-8773-C7361A41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" y="2329086"/>
            <a:ext cx="8077200" cy="35560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B39CE64A-70AC-DA4B-AB6D-E6C651FA67F7}"/>
              </a:ext>
            </a:extLst>
          </p:cNvPr>
          <p:cNvCxnSpPr/>
          <p:nvPr/>
        </p:nvCxnSpPr>
        <p:spPr>
          <a:xfrm flipH="1">
            <a:off x="3743597" y="1592218"/>
            <a:ext cx="1242931" cy="96810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4EF60BFE-8C2A-FF4D-829D-D77AA266F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70" y="1192555"/>
            <a:ext cx="5367827" cy="556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0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2.2</a:t>
            </a:r>
            <a:r>
              <a:rPr lang="zh-CN" altLang="en-US" b="0" kern="1800" dirty="0">
                <a:latin typeface="Times New Roman"/>
              </a:rPr>
              <a:t>集成开发环境（</a:t>
            </a:r>
            <a:r>
              <a:rPr lang="en-US" altLang="zh-CN" b="0" kern="1800" dirty="0">
                <a:latin typeface="Times New Roman"/>
              </a:rPr>
              <a:t>IntelliJ IDEA)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D2A5-423F-1342-A0EB-4455CEEAA499}"/>
              </a:ext>
            </a:extLst>
          </p:cNvPr>
          <p:cNvSpPr txBox="1"/>
          <p:nvPr/>
        </p:nvSpPr>
        <p:spPr>
          <a:xfrm>
            <a:off x="597408" y="1223784"/>
            <a:ext cx="10058400" cy="73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创建后的示例项目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在</a:t>
            </a:r>
            <a:r>
              <a:rPr kumimoji="1" lang="en-US" altLang="zh-CN" b="1" dirty="0"/>
              <a:t>idea</a:t>
            </a:r>
            <a:r>
              <a:rPr kumimoji="1" lang="zh-CN" altLang="en-US" b="1" dirty="0"/>
              <a:t>源文件编辑器中修改</a:t>
            </a:r>
            <a:r>
              <a:rPr kumimoji="1" lang="en-US" altLang="zh-CN" b="1" dirty="0"/>
              <a:t>html</a:t>
            </a:r>
            <a:r>
              <a:rPr kumimoji="1" lang="zh-CN" altLang="en-US" b="1" dirty="0"/>
              <a:t>文件后刷新浏览器页面</a:t>
            </a:r>
            <a:endParaRPr kumimoji="1"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352193-3986-4347-BE14-34AB0F11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" y="1960652"/>
            <a:ext cx="5965698" cy="4714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99EF7D-DB94-C647-B598-D31889EF1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06" y="2566162"/>
            <a:ext cx="52705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7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2.2</a:t>
            </a:r>
            <a:r>
              <a:rPr lang="zh-CN" altLang="en-US" b="0" kern="1800" dirty="0">
                <a:latin typeface="Times New Roman"/>
              </a:rPr>
              <a:t>集成开发环境（</a:t>
            </a:r>
            <a:r>
              <a:rPr lang="en-US" altLang="zh-CN" b="0" kern="1800" dirty="0">
                <a:latin typeface="Times New Roman"/>
              </a:rPr>
              <a:t>IntelliJ IDEA)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D2A5-423F-1342-A0EB-4455CEEAA499}"/>
              </a:ext>
            </a:extLst>
          </p:cNvPr>
          <p:cNvSpPr txBox="1"/>
          <p:nvPr/>
        </p:nvSpPr>
        <p:spPr>
          <a:xfrm>
            <a:off x="597408" y="1223784"/>
            <a:ext cx="100584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Idea</a:t>
            </a:r>
            <a:r>
              <a:rPr kumimoji="1" lang="zh-CN" altLang="en-US" b="1" dirty="0"/>
              <a:t>的更多使用说明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hlinkClick r:id="rId2"/>
              </a:rPr>
              <a:t>https://www.jetbrains.com/help/idea/discover-intellij-idea.html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configuration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Write and edit source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Compilation and building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Deployment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Version control</a:t>
            </a:r>
          </a:p>
          <a:p>
            <a:endParaRPr kumimoji="1" lang="en-US" altLang="zh-CN" b="1" dirty="0"/>
          </a:p>
          <a:p>
            <a:endParaRPr kumimoji="1"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AED20B-8E47-4741-BD8D-E8B50AA6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44" y="1936652"/>
            <a:ext cx="6872232" cy="48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44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36E57C1-ACB7-BA4D-8F97-2C36FD82A6A8}"/>
              </a:ext>
            </a:extLst>
          </p:cNvPr>
          <p:cNvSpPr txBox="1"/>
          <p:nvPr/>
        </p:nvSpPr>
        <p:spPr>
          <a:xfrm>
            <a:off x="184731" y="1333361"/>
            <a:ext cx="7973432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sz="2000" dirty="0"/>
              <a:t>项目构建工具：是实现软件项目管理依赖、编译、检查、测试、打包和部署工具。</a:t>
            </a:r>
            <a:endParaRPr lang="en-US" altLang="zh-CN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sz="2000" dirty="0"/>
              <a:t>主要的</a:t>
            </a:r>
            <a:r>
              <a:rPr lang="en-US" altLang="zh-CN" sz="2000" dirty="0"/>
              <a:t>Java</a:t>
            </a:r>
            <a:r>
              <a:rPr lang="zh-CN" altLang="en-US" sz="2000" dirty="0"/>
              <a:t>构建自动化工具有：</a:t>
            </a:r>
            <a:r>
              <a:rPr lang="en-US" altLang="zh-CN" sz="2000" dirty="0"/>
              <a:t>Ant</a:t>
            </a:r>
            <a:r>
              <a:rPr lang="zh-CN" altLang="en-US" sz="2000" dirty="0"/>
              <a:t>、</a:t>
            </a:r>
            <a:r>
              <a:rPr lang="en-US" altLang="zh-CN" sz="2000" dirty="0"/>
              <a:t>Maven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Gradle</a:t>
            </a:r>
            <a:r>
              <a:rPr lang="en-US" altLang="zh-CN" dirty="0"/>
              <a:t>	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/>
              <a:t>Spring Boot</a:t>
            </a:r>
            <a:r>
              <a:rPr lang="zh-CN" altLang="en-US" sz="2000" dirty="0"/>
              <a:t>项目推荐使用</a:t>
            </a:r>
            <a:r>
              <a:rPr lang="en-US" altLang="zh-CN" sz="2000" dirty="0"/>
              <a:t>Maven</a:t>
            </a:r>
            <a:r>
              <a:rPr lang="zh-CN" altLang="en-US" sz="2000" dirty="0"/>
              <a:t>或</a:t>
            </a:r>
            <a:r>
              <a:rPr lang="en-US" altLang="zh-CN" sz="2000" dirty="0" err="1"/>
              <a:t>Gradle</a:t>
            </a:r>
            <a:endParaRPr lang="en-US" altLang="zh-CN" sz="2000" dirty="0"/>
          </a:p>
        </p:txBody>
      </p:sp>
      <p:pic>
        <p:nvPicPr>
          <p:cNvPr id="9" name="Picture 2" descr="Apache Ant logo">
            <a:extLst>
              <a:ext uri="{FF2B5EF4-FFF2-40B4-BE49-F238E27FC236}">
                <a16:creationId xmlns:a16="http://schemas.microsoft.com/office/drawing/2014/main" id="{A414D55A-5BA4-FA4B-9591-296661A14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5" y="4347783"/>
            <a:ext cx="1386110" cy="83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16B81D4-457A-2845-86E6-3766B2C81F39}"/>
              </a:ext>
            </a:extLst>
          </p:cNvPr>
          <p:cNvSpPr txBox="1"/>
          <p:nvPr/>
        </p:nvSpPr>
        <p:spPr>
          <a:xfrm>
            <a:off x="1238287" y="5276688"/>
            <a:ext cx="242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http://ant.apache.org/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699469-0B8B-3B4E-8AB3-DF22F787D9DB}"/>
              </a:ext>
            </a:extLst>
          </p:cNvPr>
          <p:cNvSpPr/>
          <p:nvPr/>
        </p:nvSpPr>
        <p:spPr>
          <a:xfrm>
            <a:off x="4200218" y="5277834"/>
            <a:ext cx="2852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https://maven.apache.org/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Picture 4" descr="https://maven.apache.org/images/maven-logo-black-on-white.png">
            <a:extLst>
              <a:ext uri="{FF2B5EF4-FFF2-40B4-BE49-F238E27FC236}">
                <a16:creationId xmlns:a16="http://schemas.microsoft.com/office/drawing/2014/main" id="{97101F5D-98D7-DC44-9391-03441632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146" y="4347783"/>
            <a:ext cx="2760207" cy="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532B31B-2797-1648-98C9-0FAD71CAF89A}"/>
              </a:ext>
            </a:extLst>
          </p:cNvPr>
          <p:cNvSpPr/>
          <p:nvPr/>
        </p:nvSpPr>
        <p:spPr>
          <a:xfrm>
            <a:off x="8121139" y="5390411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6"/>
              </a:rPr>
              <a:t>https://gradle.org/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9CFC83-B66C-404D-ADD2-80EE2E09F9B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9724" y="4230573"/>
            <a:ext cx="3142857" cy="9714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C4643DF-A7FC-0E41-BE28-8BB46577C665}"/>
              </a:ext>
            </a:extLst>
          </p:cNvPr>
          <p:cNvSpPr txBox="1"/>
          <p:nvPr/>
        </p:nvSpPr>
        <p:spPr>
          <a:xfrm>
            <a:off x="1852615" y="573835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FDCD7A-0544-7A4F-867C-667202F22F3F}"/>
              </a:ext>
            </a:extLst>
          </p:cNvPr>
          <p:cNvSpPr txBox="1"/>
          <p:nvPr/>
        </p:nvSpPr>
        <p:spPr>
          <a:xfrm>
            <a:off x="4962539" y="576216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2004</a:t>
            </a:r>
            <a:r>
              <a:rPr lang="zh-CN" altLang="en-US" dirty="0"/>
              <a:t>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F0CA5ED-8DC5-9C41-9E8A-5474B720BD45}"/>
              </a:ext>
            </a:extLst>
          </p:cNvPr>
          <p:cNvSpPr txBox="1"/>
          <p:nvPr/>
        </p:nvSpPr>
        <p:spPr>
          <a:xfrm>
            <a:off x="8646922" y="576216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2012</a:t>
            </a:r>
            <a:r>
              <a:rPr lang="zh-CN" altLang="en-US" dirty="0"/>
              <a:t>年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16894DE-3EDD-9A48-9E28-C3E82D679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629" y="1712207"/>
            <a:ext cx="4141503" cy="2327337"/>
          </a:xfrm>
          <a:prstGeom prst="rect">
            <a:avLst/>
          </a:prstGeom>
        </p:spPr>
      </p:pic>
      <p:sp>
        <p:nvSpPr>
          <p:cNvPr id="21" name="关于我们">
            <a:extLst>
              <a:ext uri="{FF2B5EF4-FFF2-40B4-BE49-F238E27FC236}">
                <a16:creationId xmlns:a16="http://schemas.microsoft.com/office/drawing/2014/main" id="{456E5E2A-073B-5F48-8621-D58EA0305249}"/>
              </a:ext>
            </a:extLst>
          </p:cNvPr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081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36E57C1-ACB7-BA4D-8F97-2C36FD82A6A8}"/>
              </a:ext>
            </a:extLst>
          </p:cNvPr>
          <p:cNvSpPr txBox="1"/>
          <p:nvPr/>
        </p:nvSpPr>
        <p:spPr>
          <a:xfrm>
            <a:off x="184730" y="1333361"/>
            <a:ext cx="10824646" cy="50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" altLang="zh-CN" sz="2000" dirty="0">
                <a:hlinkClick r:id="rId2"/>
              </a:rPr>
              <a:t>https://maven.apache.org/</a:t>
            </a:r>
            <a:r>
              <a:rPr lang="en" altLang="zh-CN" sz="2000" dirty="0"/>
              <a:t> ,</a:t>
            </a:r>
            <a:r>
              <a:rPr lang="zh-CN" altLang="en-US" sz="2000" dirty="0"/>
              <a:t>可以通过一小段描述信息</a:t>
            </a:r>
            <a:r>
              <a:rPr lang="en-US" altLang="zh-CN" sz="2000" dirty="0"/>
              <a:t>(POM)</a:t>
            </a:r>
            <a:r>
              <a:rPr lang="zh-CN" altLang="en-US" sz="2000" dirty="0"/>
              <a:t>来管理项目的构建过程的工具</a:t>
            </a:r>
            <a:endParaRPr lang="en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21E6B2-B27C-F140-AADE-63C96191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624" y="1986649"/>
            <a:ext cx="9290304" cy="46142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0B9ED8-826F-1C45-8BEE-0448A30DE34C}"/>
              </a:ext>
            </a:extLst>
          </p:cNvPr>
          <p:cNvSpPr txBox="1"/>
          <p:nvPr/>
        </p:nvSpPr>
        <p:spPr>
          <a:xfrm>
            <a:off x="184730" y="2596896"/>
            <a:ext cx="2521894" cy="253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一般情况下需要单独下载安装使用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但通过</a:t>
            </a:r>
            <a:r>
              <a:rPr kumimoji="1" lang="en-US" altLang="zh-CN" dirty="0"/>
              <a:t>IEDA</a:t>
            </a:r>
            <a:r>
              <a:rPr kumimoji="1" lang="zh-CN" altLang="en-US" dirty="0"/>
              <a:t>进行开发时可使用其内置集成的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而不用单独安装。</a:t>
            </a:r>
          </a:p>
        </p:txBody>
      </p:sp>
      <p:sp>
        <p:nvSpPr>
          <p:cNvPr id="18" name="关于我们">
            <a:extLst>
              <a:ext uri="{FF2B5EF4-FFF2-40B4-BE49-F238E27FC236}">
                <a16:creationId xmlns:a16="http://schemas.microsoft.com/office/drawing/2014/main" id="{CB4F7158-8058-3D40-B3FC-23BAFEE826A0}"/>
              </a:ext>
            </a:extLst>
          </p:cNvPr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7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开发环境与相关工具</a:t>
            </a:r>
          </a:p>
        </p:txBody>
      </p:sp>
      <p:sp>
        <p:nvSpPr>
          <p:cNvPr id="6" name="Rectangle 43">
            <a:extLst>
              <a:ext uri="{FF2B5EF4-FFF2-40B4-BE49-F238E27FC236}">
                <a16:creationId xmlns:a16="http://schemas.microsoft.com/office/drawing/2014/main" id="{079D520C-F4FF-2545-9EBE-F84078A15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7" y="1395415"/>
            <a:ext cx="5923416" cy="321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 Java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开发环境（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JDK11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 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集成开发环境（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IntelliJ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IDEA)</a:t>
            </a: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2.3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2.4 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代码版本控制工具（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Git)</a:t>
            </a: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34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92" y="2482889"/>
            <a:ext cx="7504762" cy="39428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4731" y="1300182"/>
            <a:ext cx="11402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 </a:t>
            </a:r>
            <a:r>
              <a:rPr lang="en-US" altLang="zh-CN" dirty="0"/>
              <a:t>POM</a:t>
            </a:r>
            <a:r>
              <a:rPr lang="zh-CN" altLang="en-US" dirty="0"/>
              <a:t>（</a:t>
            </a:r>
            <a:r>
              <a:rPr lang="en-US" altLang="zh-CN" dirty="0"/>
              <a:t>Project Object Model</a:t>
            </a:r>
            <a:r>
              <a:rPr lang="zh-CN" altLang="en-US" dirty="0"/>
              <a:t>，项目对象模型）定义了项目的基本信息，用于描述项目如何构建，声明项目依赖，一般</a:t>
            </a:r>
            <a:r>
              <a:rPr lang="en-US" altLang="zh-CN" dirty="0"/>
              <a:t>POM</a:t>
            </a:r>
            <a:r>
              <a:rPr lang="zh-CN" altLang="en-US" dirty="0"/>
              <a:t>文件的放在项目或者模块的根目录下。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52412" y="2482889"/>
            <a:ext cx="311943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</a:t>
            </a:r>
            <a:r>
              <a:rPr lang="zh-CN" altLang="en-US" dirty="0"/>
              <a:t>：整个</a:t>
            </a:r>
            <a:r>
              <a:rPr lang="en-US" altLang="zh-CN" dirty="0" err="1"/>
              <a:t>pom</a:t>
            </a:r>
            <a:r>
              <a:rPr lang="zh-CN" altLang="en-US" dirty="0"/>
              <a:t>配置文件的根元素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parent</a:t>
            </a:r>
            <a:r>
              <a:rPr lang="zh-CN" altLang="en-US" dirty="0"/>
              <a:t>包含了一些可以被继承的默认设置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groupId</a:t>
            </a:r>
            <a:r>
              <a:rPr lang="zh-CN" altLang="en-US" dirty="0"/>
              <a:t>、</a:t>
            </a:r>
            <a:r>
              <a:rPr lang="en-US" altLang="zh-CN" dirty="0" err="1"/>
              <a:t>artifactId</a:t>
            </a:r>
            <a:r>
              <a:rPr lang="zh-CN" altLang="en-US" dirty="0"/>
              <a:t>、</a:t>
            </a:r>
            <a:r>
              <a:rPr lang="en-US" altLang="zh-CN" dirty="0"/>
              <a:t>version</a:t>
            </a:r>
            <a:r>
              <a:rPr lang="zh-CN" altLang="en-US" dirty="0"/>
              <a:t>三个元素用来定义一个项目的坐标</a:t>
            </a:r>
            <a:endParaRPr lang="zh-CN" altLang="en-US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7065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106" y="1345531"/>
            <a:ext cx="6371429" cy="24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732" y="4150325"/>
            <a:ext cx="6504762" cy="267619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81012" y="1498341"/>
            <a:ext cx="311943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dependencies</a:t>
            </a:r>
            <a:r>
              <a:rPr lang="zh-CN" altLang="en-US" dirty="0"/>
              <a:t>：该元素描述了项目相关的所有依赖。 这些依赖自动从项目定义的仓库中下载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build</a:t>
            </a:r>
            <a:r>
              <a:rPr lang="zh-CN" altLang="en-US" dirty="0"/>
              <a:t>：构建项目需要的信息</a:t>
            </a:r>
            <a:endParaRPr lang="zh-CN" altLang="en-US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579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36E57C1-ACB7-BA4D-8F97-2C36FD82A6A8}"/>
              </a:ext>
            </a:extLst>
          </p:cNvPr>
          <p:cNvSpPr txBox="1"/>
          <p:nvPr/>
        </p:nvSpPr>
        <p:spPr>
          <a:xfrm>
            <a:off x="184730" y="1333361"/>
            <a:ext cx="10824646" cy="506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/>
              <a:t>mvn</a:t>
            </a:r>
            <a:r>
              <a:rPr lang="zh-CN" altLang="en-US" sz="2000" dirty="0"/>
              <a:t> 常用命令</a:t>
            </a:r>
            <a:endParaRPr lang="en-US" altLang="zh-CN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archetype</a:t>
            </a:r>
            <a:r>
              <a:rPr lang="zh-CN" altLang="en-US" sz="2000" dirty="0"/>
              <a:t>：创建一个</a:t>
            </a:r>
            <a:r>
              <a:rPr lang="en-US" altLang="zh-CN" sz="2000" dirty="0"/>
              <a:t>maven</a:t>
            </a:r>
            <a:r>
              <a:rPr lang="zh-CN" altLang="en-US" sz="2000" dirty="0"/>
              <a:t>项目。</a:t>
            </a:r>
            <a:endParaRPr lang="en-US" altLang="zh-CN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compile</a:t>
            </a:r>
            <a:r>
              <a:rPr lang="zh-CN" altLang="en-US" sz="2000" dirty="0"/>
              <a:t>：编译</a:t>
            </a:r>
            <a:r>
              <a:rPr lang="en-US" altLang="zh-CN" sz="2000" dirty="0"/>
              <a:t>maven</a:t>
            </a:r>
            <a:r>
              <a:rPr lang="zh-CN" altLang="en-US" sz="2000" dirty="0"/>
              <a:t>项目的源代码。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test</a:t>
            </a:r>
            <a:r>
              <a:rPr lang="zh-CN" altLang="en-US" sz="2000" dirty="0"/>
              <a:t>：运行所有的单元测试。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package</a:t>
            </a:r>
            <a:r>
              <a:rPr lang="zh-CN" altLang="en-US" sz="2000" dirty="0"/>
              <a:t>：打包，顺序执行</a:t>
            </a:r>
            <a:r>
              <a:rPr lang="en-US" altLang="zh-CN" sz="2000" dirty="0"/>
              <a:t>clean</a:t>
            </a:r>
            <a:r>
              <a:rPr lang="zh-CN" altLang="en-US" sz="2000" dirty="0"/>
              <a:t>、</a:t>
            </a:r>
            <a:r>
              <a:rPr lang="en-US" altLang="zh-CN" sz="2000" dirty="0"/>
              <a:t>resources</a:t>
            </a:r>
            <a:r>
              <a:rPr lang="zh-CN" altLang="en-US" sz="2000" dirty="0"/>
              <a:t>、</a:t>
            </a:r>
            <a:r>
              <a:rPr lang="en-US" altLang="zh-CN" sz="2000" dirty="0"/>
              <a:t>compile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testResources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testCompile</a:t>
            </a:r>
            <a:r>
              <a:rPr lang="zh-CN" altLang="en-US" sz="2000" dirty="0"/>
              <a:t>、</a:t>
            </a:r>
            <a:r>
              <a:rPr lang="en-US" altLang="zh-CN" sz="2000" dirty="0"/>
              <a:t>test</a:t>
            </a:r>
            <a:r>
              <a:rPr lang="zh-CN" altLang="en-US" sz="2000" dirty="0"/>
              <a:t>、</a:t>
            </a:r>
            <a:r>
              <a:rPr lang="en-US" altLang="zh-CN" sz="2000" dirty="0"/>
              <a:t>jar(</a:t>
            </a:r>
            <a:r>
              <a:rPr lang="zh-CN" altLang="en-US" sz="2000" dirty="0"/>
              <a:t>打包</a:t>
            </a:r>
            <a:r>
              <a:rPr lang="en-US" altLang="zh-CN" sz="2000" dirty="0"/>
              <a:t>)</a:t>
            </a:r>
            <a:r>
              <a:rPr lang="zh-CN" altLang="en-US" sz="2000" dirty="0"/>
              <a:t>等阶段，生成</a:t>
            </a:r>
            <a:r>
              <a:rPr lang="en-US" altLang="zh-CN" sz="2000" dirty="0"/>
              <a:t>jar</a:t>
            </a:r>
            <a:r>
              <a:rPr lang="zh-CN" altLang="en-US" sz="2000" dirty="0"/>
              <a:t>包。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install</a:t>
            </a:r>
            <a:r>
              <a:rPr lang="zh-CN" altLang="en-US" sz="2000" dirty="0"/>
              <a:t>：用于把项目安装到本地的仓库中，提供给别的项目做引用或作自有项目。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clean</a:t>
            </a:r>
            <a:r>
              <a:rPr lang="zh-CN" altLang="en-US" sz="2000" dirty="0"/>
              <a:t>：清除之前项目的构建输出。</a:t>
            </a: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deploy</a:t>
            </a:r>
            <a:r>
              <a:rPr lang="zh-CN" altLang="en-US" sz="2000" dirty="0"/>
              <a:t>：将构建完成的包发布到远程仓库，使得其他的开发者或者工程可以共享。</a:t>
            </a:r>
            <a:endParaRPr lang="en-US" altLang="zh-CN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clean package -</a:t>
            </a:r>
            <a:r>
              <a:rPr lang="en-US" altLang="zh-CN" sz="2000" dirty="0" err="1"/>
              <a:t>Dmaven.test.skip</a:t>
            </a:r>
            <a:r>
              <a:rPr lang="en-US" altLang="zh-CN" sz="2000" dirty="0"/>
              <a:t>=true</a:t>
            </a:r>
            <a:r>
              <a:rPr lang="zh-CN" altLang="en-US" sz="2000" dirty="0"/>
              <a:t>：跳过测试环节重新打包。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B2FD03-B15E-7041-B142-E9F48502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56" y="1223784"/>
            <a:ext cx="5862828" cy="1078221"/>
          </a:xfrm>
          <a:prstGeom prst="rect">
            <a:avLst/>
          </a:prstGeom>
        </p:spPr>
      </p:pic>
      <p:sp>
        <p:nvSpPr>
          <p:cNvPr id="10" name="关于我们">
            <a:extLst>
              <a:ext uri="{FF2B5EF4-FFF2-40B4-BE49-F238E27FC236}">
                <a16:creationId xmlns:a16="http://schemas.microsoft.com/office/drawing/2014/main" id="{DAAE6BEC-50EF-2549-8873-5648F606B18A}"/>
              </a:ext>
            </a:extLst>
          </p:cNvPr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553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647" y="1400195"/>
            <a:ext cx="2714286" cy="451428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1324005"/>
            <a:ext cx="2371429" cy="459047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57587" y="630022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</a:t>
            </a:r>
            <a:r>
              <a:rPr lang="zh-CN" altLang="en-US" dirty="0"/>
              <a:t>创建项目时可以选择</a:t>
            </a:r>
            <a:r>
              <a:rPr lang="en-US" altLang="zh-CN" dirty="0"/>
              <a:t>Maven</a:t>
            </a:r>
            <a:r>
              <a:rPr lang="zh-CN" altLang="en-US" dirty="0"/>
              <a:t>还是</a:t>
            </a:r>
            <a:r>
              <a:rPr lang="en-US" altLang="zh-CN" dirty="0" err="1"/>
              <a:t>Gradle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BC3AAF-F6B6-A243-A30E-E7CEF005C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31" y="1524947"/>
            <a:ext cx="6457950" cy="43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0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27" y="1433017"/>
            <a:ext cx="9228571" cy="469523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43124" y="6343082"/>
            <a:ext cx="869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</a:t>
            </a:r>
            <a:r>
              <a:rPr lang="zh-CN" altLang="en-US" dirty="0"/>
              <a:t>内置了</a:t>
            </a:r>
            <a:r>
              <a:rPr lang="en-US" altLang="zh-CN" dirty="0"/>
              <a:t>Maven</a:t>
            </a:r>
            <a:r>
              <a:rPr lang="zh-CN" altLang="en-US" dirty="0"/>
              <a:t>和</a:t>
            </a:r>
            <a:r>
              <a:rPr lang="en-US" altLang="zh-CN" dirty="0" err="1"/>
              <a:t>Gradle</a:t>
            </a:r>
            <a:r>
              <a:rPr lang="zh-CN" altLang="en-US" dirty="0"/>
              <a:t>，在内置的</a:t>
            </a:r>
            <a:r>
              <a:rPr lang="en-US" altLang="zh-CN" dirty="0"/>
              <a:t>plugins/maven/lib/maven3</a:t>
            </a:r>
            <a:r>
              <a:rPr lang="zh-CN" altLang="en-US" dirty="0"/>
              <a:t>下能找到配置文件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0090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33" y="1476607"/>
            <a:ext cx="2295238" cy="18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1" y="4174270"/>
            <a:ext cx="2323809" cy="1571429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 rot="5400000">
            <a:off x="1219491" y="3514724"/>
            <a:ext cx="71437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408" y="1476607"/>
            <a:ext cx="6743855" cy="45973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71799" y="6207363"/>
            <a:ext cx="475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可以修改</a:t>
            </a:r>
            <a:r>
              <a:rPr lang="en-US" altLang="zh-CN" dirty="0"/>
              <a:t>setting.xml</a:t>
            </a:r>
            <a:r>
              <a:rPr lang="zh-CN" altLang="en-US" dirty="0"/>
              <a:t>文件，添加国内仓库镜像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5393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D92026-DE26-124E-B522-A89F9A20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259" y="2267110"/>
            <a:ext cx="8976741" cy="448837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F0A2D31-CF39-1449-9CD4-213564369876}"/>
              </a:ext>
            </a:extLst>
          </p:cNvPr>
          <p:cNvSpPr/>
          <p:nvPr/>
        </p:nvSpPr>
        <p:spPr>
          <a:xfrm>
            <a:off x="334707" y="1433017"/>
            <a:ext cx="3018093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pom.xml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后需要右键选择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maven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菜单中的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Reload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或者点击右上图中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reload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按钮使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pom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所做的修改生效。</a:t>
            </a:r>
            <a:endParaRPr lang="en-US" altLang="zh-CN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默认情况下已开启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auto-reload</a:t>
            </a:r>
            <a:endParaRPr lang="zh-CN" altLang="en-US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09E5A40-7329-F14F-B099-A95087D7A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624" y="1102823"/>
            <a:ext cx="5689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9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1011" y="1498341"/>
            <a:ext cx="45339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执行</a:t>
            </a:r>
            <a:r>
              <a:rPr lang="en-US" altLang="zh-CN" dirty="0" err="1"/>
              <a:t>mvn</a:t>
            </a:r>
            <a:r>
              <a:rPr lang="en-US" altLang="zh-CN" dirty="0"/>
              <a:t> package</a:t>
            </a:r>
            <a:r>
              <a:rPr lang="zh-CN" altLang="en-US" dirty="0"/>
              <a:t>可以将开发完成的项目打包成可独立运行的</a:t>
            </a:r>
            <a:r>
              <a:rPr lang="en-US" altLang="zh-CN" dirty="0"/>
              <a:t>JAR</a:t>
            </a:r>
            <a:r>
              <a:rPr lang="zh-CN" altLang="en-US" dirty="0"/>
              <a:t>文件，默认生成在</a:t>
            </a:r>
            <a:r>
              <a:rPr lang="en-US" altLang="zh-CN" dirty="0"/>
              <a:t>target</a:t>
            </a:r>
            <a:r>
              <a:rPr lang="zh-CN" altLang="en-US" dirty="0"/>
              <a:t>下</a:t>
            </a:r>
            <a:endParaRPr lang="zh-CN" altLang="en-US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935121"/>
            <a:ext cx="3600450" cy="39228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16" y="1400195"/>
            <a:ext cx="5266667" cy="286666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72152" y="4657002"/>
            <a:ext cx="4657724" cy="875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en-US" altLang="zh-CN" dirty="0"/>
              <a:t>java –jar ch2_1-0.0.1-SNAPSHOT.jar</a:t>
            </a:r>
            <a:r>
              <a:rPr lang="zh-CN" altLang="en-US" dirty="0"/>
              <a:t>，即可启动打包后的程序</a:t>
            </a:r>
          </a:p>
        </p:txBody>
      </p:sp>
    </p:spTree>
    <p:extLst>
      <p:ext uri="{BB962C8B-B14F-4D97-AF65-F5344CB8AC3E}">
        <p14:creationId xmlns:p14="http://schemas.microsoft.com/office/powerpoint/2010/main" val="321836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69333E-07E1-7748-AC30-4A9B7A19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79" y="1633728"/>
            <a:ext cx="9455704" cy="47781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D4C2F32-67DA-D14A-804C-41CFCC7C8F85}"/>
              </a:ext>
            </a:extLst>
          </p:cNvPr>
          <p:cNvSpPr/>
          <p:nvPr/>
        </p:nvSpPr>
        <p:spPr>
          <a:xfrm>
            <a:off x="412065" y="1200834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https://gradle.org/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867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4C2F32-67DA-D14A-804C-41CFCC7C8F85}"/>
              </a:ext>
            </a:extLst>
          </p:cNvPr>
          <p:cNvSpPr/>
          <p:nvPr/>
        </p:nvSpPr>
        <p:spPr>
          <a:xfrm>
            <a:off x="412065" y="1200834"/>
            <a:ext cx="1980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https://gradle.org/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96A00C-28A4-F24A-B718-C8906D040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06" y="1584452"/>
            <a:ext cx="102743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7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2.1 Java</a:t>
            </a:r>
            <a:r>
              <a:rPr lang="zh-CN" altLang="en-US" b="0" kern="1800" dirty="0">
                <a:latin typeface="Times New Roman"/>
              </a:rPr>
              <a:t>开发环境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4650813" cy="537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JVM</a:t>
            </a:r>
            <a:r>
              <a:rPr lang="zh-CN" altLang="en" sz="2400" dirty="0"/>
              <a:t>（</a:t>
            </a:r>
            <a:r>
              <a:rPr lang="en" altLang="zh-CN" sz="2400" dirty="0"/>
              <a:t>java virtual machine</a:t>
            </a:r>
            <a:r>
              <a:rPr lang="zh-CN" altLang="en" sz="2400" dirty="0"/>
              <a:t>）</a:t>
            </a:r>
            <a:r>
              <a:rPr lang="zh-CN" altLang="en-US" sz="2300" dirty="0">
                <a:sym typeface="+mn-ea"/>
              </a:rPr>
              <a:t>：</a:t>
            </a:r>
            <a:r>
              <a:rPr lang="en-US" altLang="zh-CN" sz="2300" dirty="0">
                <a:sym typeface="+mn-ea"/>
              </a:rPr>
              <a:t>Java</a:t>
            </a:r>
            <a:r>
              <a:rPr lang="zh-CN" altLang="en-US" sz="2300" dirty="0">
                <a:sym typeface="+mn-ea"/>
              </a:rPr>
              <a:t>虚拟机，运行目标代码</a:t>
            </a:r>
            <a:endParaRPr lang="en-US" altLang="zh-CN" sz="23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JRE</a:t>
            </a:r>
            <a:r>
              <a:rPr lang="zh-CN" altLang="en-US" sz="2300" dirty="0">
                <a:sym typeface="+mn-ea"/>
              </a:rPr>
              <a:t>（</a:t>
            </a:r>
            <a:r>
              <a:rPr lang="en" altLang="zh-CN" sz="2300" dirty="0">
                <a:sym typeface="+mn-ea"/>
              </a:rPr>
              <a:t>Java Runtime Environment</a:t>
            </a:r>
            <a:r>
              <a:rPr lang="zh-CN" altLang="en-US" sz="2300" dirty="0">
                <a:sym typeface="+mn-ea"/>
              </a:rPr>
              <a:t>）：</a:t>
            </a:r>
            <a:r>
              <a:rPr lang="en-US" altLang="zh-CN" sz="2300" dirty="0">
                <a:sym typeface="+mn-ea"/>
              </a:rPr>
              <a:t>Java</a:t>
            </a:r>
            <a:r>
              <a:rPr lang="zh-CN" altLang="en-US" sz="2300" dirty="0">
                <a:sym typeface="+mn-ea"/>
              </a:rPr>
              <a:t>运行环境，包含</a:t>
            </a:r>
            <a:r>
              <a:rPr lang="en-US" altLang="zh-CN" sz="2300" dirty="0">
                <a:sym typeface="+mn-ea"/>
              </a:rPr>
              <a:t>JVM</a:t>
            </a:r>
            <a:r>
              <a:rPr lang="zh-CN" altLang="en-US" sz="2300" dirty="0">
                <a:sym typeface="+mn-ea"/>
              </a:rPr>
              <a:t>以及</a:t>
            </a:r>
            <a:r>
              <a:rPr lang="en-US" altLang="zh-CN" sz="2300" dirty="0">
                <a:sym typeface="+mn-ea"/>
              </a:rPr>
              <a:t>runtime</a:t>
            </a:r>
            <a:r>
              <a:rPr lang="zh-CN" altLang="en-US" sz="2300" dirty="0">
                <a:sym typeface="+mn-ea"/>
              </a:rPr>
              <a:t>类库等</a:t>
            </a:r>
            <a:endParaRPr lang="en-US" altLang="zh-CN" sz="23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altLang="zh-CN" sz="2300" dirty="0">
                <a:sym typeface="+mn-ea"/>
              </a:rPr>
              <a:t>JDK</a:t>
            </a:r>
            <a:r>
              <a:rPr lang="zh-CN" altLang="en-US" sz="2300" dirty="0">
                <a:sym typeface="+mn-ea"/>
              </a:rPr>
              <a:t>（</a:t>
            </a:r>
            <a:r>
              <a:rPr lang="en" altLang="zh-CN" sz="2400" dirty="0"/>
              <a:t>Java Development Kit</a:t>
            </a:r>
            <a:r>
              <a:rPr lang="zh-CN" altLang="en-US" sz="2300" dirty="0">
                <a:sym typeface="+mn-ea"/>
              </a:rPr>
              <a:t>）：</a:t>
            </a:r>
            <a:r>
              <a:rPr lang="en-US" altLang="zh-CN" sz="2300" dirty="0">
                <a:sym typeface="+mn-ea"/>
              </a:rPr>
              <a:t>Java</a:t>
            </a:r>
            <a:r>
              <a:rPr lang="zh-CN" altLang="en-US" sz="2300" dirty="0">
                <a:sym typeface="+mn-ea"/>
              </a:rPr>
              <a:t>开发工具包，包含</a:t>
            </a:r>
            <a:r>
              <a:rPr lang="en-US" altLang="zh-CN" sz="2300" dirty="0">
                <a:sym typeface="+mn-ea"/>
              </a:rPr>
              <a:t>JRE</a:t>
            </a:r>
            <a:r>
              <a:rPr lang="zh-CN" altLang="en-US" sz="2300" dirty="0">
                <a:sym typeface="+mn-ea"/>
              </a:rPr>
              <a:t>以及编译器等开发工具</a:t>
            </a:r>
            <a:endParaRPr lang="en-US" altLang="zh-CN" sz="2300" dirty="0"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4167AD-2290-944A-9F80-13F27764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97" y="1474568"/>
            <a:ext cx="7088538" cy="515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9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6" y="2214738"/>
            <a:ext cx="3123809" cy="2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839" y="1400195"/>
            <a:ext cx="6447619" cy="24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839" y="3871633"/>
            <a:ext cx="6409524" cy="239047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90933" y="6366306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Gradle</a:t>
            </a:r>
            <a:r>
              <a:rPr lang="zh-CN" altLang="en-US" dirty="0"/>
              <a:t>使用基于</a:t>
            </a:r>
            <a:r>
              <a:rPr lang="en-US" altLang="zh-CN" dirty="0"/>
              <a:t>Groovy</a:t>
            </a:r>
            <a:r>
              <a:rPr lang="zh-CN" altLang="en-US" dirty="0"/>
              <a:t>的特定领域语言</a:t>
            </a:r>
            <a:r>
              <a:rPr lang="en-US" altLang="zh-CN" dirty="0"/>
              <a:t>(DSL)</a:t>
            </a:r>
            <a:r>
              <a:rPr lang="zh-CN" altLang="en-US" dirty="0"/>
              <a:t>来声明项目设置</a:t>
            </a:r>
          </a:p>
        </p:txBody>
      </p:sp>
    </p:spTree>
    <p:extLst>
      <p:ext uri="{BB962C8B-B14F-4D97-AF65-F5344CB8AC3E}">
        <p14:creationId xmlns:p14="http://schemas.microsoft.com/office/powerpoint/2010/main" val="1744835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2.3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项目构建工具（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Maven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Gradle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76903" y="5872063"/>
            <a:ext cx="551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Gradle</a:t>
            </a:r>
            <a:r>
              <a:rPr lang="zh-CN" altLang="en-US" dirty="0"/>
              <a:t>打包</a:t>
            </a:r>
            <a:r>
              <a:rPr lang="en-US" altLang="zh-CN" dirty="0"/>
              <a:t>Spring Boot</a:t>
            </a:r>
            <a:r>
              <a:rPr lang="zh-CN" altLang="en-US" dirty="0"/>
              <a:t>项目，默认生成到</a:t>
            </a:r>
            <a:r>
              <a:rPr lang="en-US" altLang="zh-CN" dirty="0"/>
              <a:t>build/libs</a:t>
            </a:r>
            <a:r>
              <a:rPr lang="zh-CN" altLang="en-US" dirty="0"/>
              <a:t>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90" y="1562333"/>
            <a:ext cx="2714286" cy="37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001" y="1976592"/>
            <a:ext cx="4695574" cy="28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40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CD2B149-1DF1-5A4B-961E-7F5A95BE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28" y="1324592"/>
            <a:ext cx="7903972" cy="52561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31219DE-F6F9-0C4A-8C2B-3B50CF23AFF5}"/>
              </a:ext>
            </a:extLst>
          </p:cNvPr>
          <p:cNvSpPr txBox="1"/>
          <p:nvPr/>
        </p:nvSpPr>
        <p:spPr>
          <a:xfrm>
            <a:off x="316992" y="2670004"/>
            <a:ext cx="27310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dirty="0"/>
              <a:t>Git </a:t>
            </a:r>
            <a:r>
              <a:rPr lang="zh-CN" altLang="en-US" dirty="0"/>
              <a:t>是一个开源的分布式版本控制系统，用于敏捷高效地处理任何或小或大的项目。</a:t>
            </a:r>
          </a:p>
          <a:p>
            <a:pPr latinLnBrk="1">
              <a:lnSpc>
                <a:spcPct val="150000"/>
              </a:lnSpc>
            </a:pPr>
            <a:r>
              <a:rPr lang="en-US" altLang="zh-CN" dirty="0"/>
              <a:t>Git </a:t>
            </a:r>
            <a:r>
              <a:rPr lang="zh-CN" altLang="en-US" dirty="0"/>
              <a:t>是 </a:t>
            </a:r>
            <a:r>
              <a:rPr lang="en-US" altLang="zh-CN" dirty="0"/>
              <a:t>Linus Torvalds </a:t>
            </a:r>
            <a:r>
              <a:rPr lang="zh-CN" altLang="en-US" dirty="0"/>
              <a:t>为了帮助管理 </a:t>
            </a:r>
            <a:r>
              <a:rPr lang="en-US" altLang="zh-CN" dirty="0"/>
              <a:t>Linux </a:t>
            </a:r>
            <a:r>
              <a:rPr lang="zh-CN" altLang="en-US" dirty="0"/>
              <a:t>内核开发而开发的一个开放源码的版本控制软件。</a:t>
            </a:r>
          </a:p>
          <a:p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B7F7DA-22ED-C744-AF82-AC574769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527556"/>
            <a:ext cx="1397000" cy="584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97686B-E40A-0C45-AA8D-67D9278BDF08}"/>
              </a:ext>
            </a:extLst>
          </p:cNvPr>
          <p:cNvSpPr txBox="1"/>
          <p:nvPr/>
        </p:nvSpPr>
        <p:spPr>
          <a:xfrm>
            <a:off x="4584192" y="10637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工作区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EB1F6BC-A163-F141-B986-F96173540909}"/>
              </a:ext>
            </a:extLst>
          </p:cNvPr>
          <p:cNvSpPr txBox="1"/>
          <p:nvPr/>
        </p:nvSpPr>
        <p:spPr>
          <a:xfrm>
            <a:off x="6162243" y="10637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暂存区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DBE736-B393-4B4E-8828-0D37F74FDDF0}"/>
              </a:ext>
            </a:extLst>
          </p:cNvPr>
          <p:cNvSpPr txBox="1"/>
          <p:nvPr/>
        </p:nvSpPr>
        <p:spPr>
          <a:xfrm>
            <a:off x="7719314" y="10637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本地仓库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273857-71FA-6542-8D4F-EE8F19E1E2D3}"/>
              </a:ext>
            </a:extLst>
          </p:cNvPr>
          <p:cNvSpPr txBox="1"/>
          <p:nvPr/>
        </p:nvSpPr>
        <p:spPr>
          <a:xfrm>
            <a:off x="10570440" y="11051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远程仓库</a:t>
            </a:r>
          </a:p>
        </p:txBody>
      </p:sp>
    </p:spTree>
    <p:extLst>
      <p:ext uri="{BB962C8B-B14F-4D97-AF65-F5344CB8AC3E}">
        <p14:creationId xmlns:p14="http://schemas.microsoft.com/office/powerpoint/2010/main" val="1035350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7B48C5-DD34-6A40-A875-FBD84A53C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" y="1444785"/>
            <a:ext cx="5111986" cy="24954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3029AD-9863-3D45-AD04-9B6987409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231" y="1364801"/>
            <a:ext cx="5469881" cy="24597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17BC8B-BE76-C94F-8309-CB1CBB76B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46" y="3766638"/>
            <a:ext cx="5111987" cy="31116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75BB19A-7442-C148-B0E5-FBC21A327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079" y="3819402"/>
            <a:ext cx="5591801" cy="302476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F30DD5A-0D6F-1F44-996A-D67C149E380B}"/>
              </a:ext>
            </a:extLst>
          </p:cNvPr>
          <p:cNvSpPr/>
          <p:nvPr/>
        </p:nvSpPr>
        <p:spPr>
          <a:xfrm>
            <a:off x="234710" y="1121620"/>
            <a:ext cx="4480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7"/>
              </a:rPr>
              <a:t>https://www.runoob.com/manual/git-guide/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852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C5051A-391A-2E45-9448-E782C677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55" y="2100071"/>
            <a:ext cx="5130981" cy="32532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35790A-6BA2-364F-B4E7-A94D58A0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02" y="1182624"/>
            <a:ext cx="5424853" cy="30236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2BA3AE-B397-3B4C-845A-001FD1060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202" y="4026061"/>
            <a:ext cx="5424852" cy="28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96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679B46-EBFD-1142-ABF3-50F55FF2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613" y="1175186"/>
            <a:ext cx="6281564" cy="549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78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3726F9-7294-8A4F-B449-357B7170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5" y="2104294"/>
            <a:ext cx="4711283" cy="287004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B280CB6-0345-3F48-AE48-C76EB94B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28" y="1114488"/>
            <a:ext cx="7569972" cy="52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90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101EB-097B-1E4B-B9B0-0F96509EA040}"/>
              </a:ext>
            </a:extLst>
          </p:cNvPr>
          <p:cNvSpPr txBox="1"/>
          <p:nvPr/>
        </p:nvSpPr>
        <p:spPr>
          <a:xfrm>
            <a:off x="560832" y="1231392"/>
            <a:ext cx="614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www.runoob.com</a:t>
            </a:r>
            <a:r>
              <a:rPr kumimoji="1" lang="en" altLang="zh-CN" dirty="0"/>
              <a:t>/manual/</a:t>
            </a:r>
            <a:r>
              <a:rPr kumimoji="1" lang="en" altLang="zh-CN" dirty="0" err="1"/>
              <a:t>github</a:t>
            </a:r>
            <a:r>
              <a:rPr kumimoji="1" lang="en" altLang="zh-CN" dirty="0"/>
              <a:t>-git-cheat-</a:t>
            </a:r>
            <a:r>
              <a:rPr kumimoji="1" lang="en" altLang="zh-CN" dirty="0" err="1"/>
              <a:t>sheet.pdf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074E9F-1D2D-8E4D-A270-4F9F4219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81" y="1600724"/>
            <a:ext cx="5613944" cy="52572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B677A2-8FDE-EA47-8FEB-B39894B52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776" y="1600724"/>
            <a:ext cx="5399562" cy="51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4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101EB-097B-1E4B-B9B0-0F96509EA040}"/>
              </a:ext>
            </a:extLst>
          </p:cNvPr>
          <p:cNvSpPr txBox="1"/>
          <p:nvPr/>
        </p:nvSpPr>
        <p:spPr>
          <a:xfrm>
            <a:off x="560833" y="1231392"/>
            <a:ext cx="8680703" cy="129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Idea</a:t>
            </a:r>
            <a:r>
              <a:rPr kumimoji="1" lang="zh-CN" altLang="en-US" dirty="0"/>
              <a:t>集成了代码版本控制功能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3"/>
              </a:rPr>
              <a:t>https://www.jetbrains.com/help/idea/version-control-integration.html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情况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：项目</a:t>
            </a:r>
            <a:r>
              <a:rPr kumimoji="1" lang="en-US" altLang="zh-CN" dirty="0"/>
              <a:t>git</a:t>
            </a:r>
            <a:r>
              <a:rPr kumimoji="1" lang="zh-CN" altLang="en-US" dirty="0"/>
              <a:t>仓库已存在，直接根据仓库地址创建项目</a:t>
            </a:r>
            <a:endParaRPr kumimoji="1"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4DF7B4-34B7-084A-9FA0-F2BE182B7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51" y="2522258"/>
            <a:ext cx="4085426" cy="41498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1F77D5A-CA0A-1F41-9AA8-8364E55B9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184" y="2522258"/>
            <a:ext cx="6528190" cy="4149890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3A7C481-1B64-C441-AFAE-0D08DCDEDF9A}"/>
              </a:ext>
            </a:extLst>
          </p:cNvPr>
          <p:cNvCxnSpPr/>
          <p:nvPr/>
        </p:nvCxnSpPr>
        <p:spPr>
          <a:xfrm flipH="1">
            <a:off x="8741664" y="2243328"/>
            <a:ext cx="597408" cy="89001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08D50B3-43B6-B042-815C-C00CBC9C2D90}"/>
              </a:ext>
            </a:extLst>
          </p:cNvPr>
          <p:cNvSpPr txBox="1"/>
          <p:nvPr/>
        </p:nvSpPr>
        <p:spPr>
          <a:xfrm>
            <a:off x="8741664" y="187682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项目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地址</a:t>
            </a:r>
          </a:p>
        </p:txBody>
      </p:sp>
    </p:spTree>
    <p:extLst>
      <p:ext uri="{BB962C8B-B14F-4D97-AF65-F5344CB8AC3E}">
        <p14:creationId xmlns:p14="http://schemas.microsoft.com/office/powerpoint/2010/main" val="1744561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101EB-097B-1E4B-B9B0-0F96509EA040}"/>
              </a:ext>
            </a:extLst>
          </p:cNvPr>
          <p:cNvSpPr txBox="1"/>
          <p:nvPr/>
        </p:nvSpPr>
        <p:spPr>
          <a:xfrm>
            <a:off x="560833" y="1231392"/>
            <a:ext cx="8680703" cy="129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Idea</a:t>
            </a:r>
            <a:r>
              <a:rPr kumimoji="1" lang="zh-CN" altLang="en-US" dirty="0"/>
              <a:t>集成了代码版本控制功能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3"/>
              </a:rPr>
              <a:t>https://www.jetbrains.com/help/idea/version-control-integration.html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情况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：本地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项目已存在，启用</a:t>
            </a:r>
            <a:r>
              <a:rPr kumimoji="1" lang="en-US" altLang="zh-CN" dirty="0"/>
              <a:t>VCS</a:t>
            </a:r>
            <a:r>
              <a:rPr kumimoji="1" lang="zh-CN" altLang="en-US" dirty="0"/>
              <a:t>，并发布到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中</a:t>
            </a:r>
            <a:endParaRPr kumimoji="1"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301BA8-8A6A-F44C-A121-18CCF2E31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0" y="2522258"/>
            <a:ext cx="5734270" cy="308697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B1EEF75-B61F-ED47-956C-779BFBB8F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066" y="4848350"/>
            <a:ext cx="7591765" cy="21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4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2.1 Java</a:t>
            </a:r>
            <a:r>
              <a:rPr lang="zh-CN" altLang="en-US" b="0" kern="1800" dirty="0">
                <a:latin typeface="Times New Roman"/>
              </a:rPr>
              <a:t>开发环境 </a:t>
            </a:r>
          </a:p>
        </p:txBody>
      </p:sp>
      <p:sp>
        <p:nvSpPr>
          <p:cNvPr id="5" name="文本框 4">
            <a:hlinkClick r:id="rId2"/>
            <a:extLst>
              <a:ext uri="{FF2B5EF4-FFF2-40B4-BE49-F238E27FC236}">
                <a16:creationId xmlns:a16="http://schemas.microsoft.com/office/drawing/2014/main" id="{F7AF5D6D-63CE-184F-8DBB-7951C5F4DC02}"/>
              </a:ext>
            </a:extLst>
          </p:cNvPr>
          <p:cNvSpPr txBox="1"/>
          <p:nvPr/>
        </p:nvSpPr>
        <p:spPr>
          <a:xfrm>
            <a:off x="633984" y="1341120"/>
            <a:ext cx="681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2"/>
              </a:rPr>
              <a:t>https://</a:t>
            </a:r>
            <a:r>
              <a:rPr kumimoji="1" lang="en" altLang="zh-CN" dirty="0" err="1">
                <a:hlinkClick r:id="rId2"/>
              </a:rPr>
              <a:t>www.oracle.com</a:t>
            </a:r>
            <a:r>
              <a:rPr kumimoji="1" lang="en" altLang="zh-CN" dirty="0">
                <a:hlinkClick r:id="rId2"/>
              </a:rPr>
              <a:t>/java/technologies/</a:t>
            </a:r>
            <a:r>
              <a:rPr kumimoji="1" lang="en" altLang="zh-CN" dirty="0" err="1">
                <a:hlinkClick r:id="rId2"/>
              </a:rPr>
              <a:t>javase-downloads.html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4C8E66-B17F-574E-BE3F-ED3A04B9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01" y="2086864"/>
            <a:ext cx="7573565" cy="35092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14FA5D-99FB-0A4D-9CD0-83D83339D0D5}"/>
              </a:ext>
            </a:extLst>
          </p:cNvPr>
          <p:cNvSpPr txBox="1"/>
          <p:nvPr/>
        </p:nvSpPr>
        <p:spPr>
          <a:xfrm>
            <a:off x="1109472" y="5961888"/>
            <a:ext cx="439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LTS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，长期支持服务</a:t>
            </a:r>
          </a:p>
        </p:txBody>
      </p:sp>
    </p:spTree>
    <p:extLst>
      <p:ext uri="{BB962C8B-B14F-4D97-AF65-F5344CB8AC3E}">
        <p14:creationId xmlns:p14="http://schemas.microsoft.com/office/powerpoint/2010/main" val="1440930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101EB-097B-1E4B-B9B0-0F96509EA040}"/>
              </a:ext>
            </a:extLst>
          </p:cNvPr>
          <p:cNvSpPr txBox="1"/>
          <p:nvPr/>
        </p:nvSpPr>
        <p:spPr>
          <a:xfrm>
            <a:off x="560833" y="1231392"/>
            <a:ext cx="8680703" cy="129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Idea</a:t>
            </a:r>
            <a:r>
              <a:rPr kumimoji="1" lang="zh-CN" altLang="en-US" dirty="0"/>
              <a:t>集成了代码版本控制功能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3"/>
              </a:rPr>
              <a:t>https://www.jetbrains.com/help/idea/version-control-integration.html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情况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：本地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项目已存在，启用</a:t>
            </a:r>
            <a:r>
              <a:rPr kumimoji="1" lang="en-US" altLang="zh-CN" dirty="0"/>
              <a:t>VCS</a:t>
            </a:r>
            <a:r>
              <a:rPr kumimoji="1" lang="zh-CN" altLang="en-US" dirty="0"/>
              <a:t>，并发布到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中</a:t>
            </a:r>
            <a:endParaRPr kumimoji="1"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BBB377-8162-6544-8A99-32421700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5" y="2673217"/>
            <a:ext cx="6854275" cy="37386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4A1EE7-3A45-C949-9271-956E72EF3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835" y="2816459"/>
            <a:ext cx="5872184" cy="2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6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101EB-097B-1E4B-B9B0-0F96509EA040}"/>
              </a:ext>
            </a:extLst>
          </p:cNvPr>
          <p:cNvSpPr txBox="1"/>
          <p:nvPr/>
        </p:nvSpPr>
        <p:spPr>
          <a:xfrm>
            <a:off x="560831" y="1231392"/>
            <a:ext cx="4502235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Idea</a:t>
            </a:r>
            <a:r>
              <a:rPr kumimoji="1" lang="zh-CN" altLang="en-US" dirty="0"/>
              <a:t>集成了代码版本控制功能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将需要</a:t>
            </a:r>
            <a:r>
              <a:rPr kumimoji="1" lang="en-US" altLang="zh-CN" dirty="0"/>
              <a:t>git</a:t>
            </a:r>
            <a:r>
              <a:rPr kumimoji="1" lang="zh-CN" altLang="en-US" dirty="0"/>
              <a:t>管理的文件加入到暂存区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不需要</a:t>
            </a:r>
            <a:r>
              <a:rPr kumimoji="1" lang="en-US" altLang="zh-CN" dirty="0"/>
              <a:t>git</a:t>
            </a:r>
            <a:r>
              <a:rPr kumimoji="1" lang="zh-CN" altLang="en-US" dirty="0"/>
              <a:t>管理的文件规则添加到</a:t>
            </a:r>
            <a:r>
              <a:rPr kumimoji="1" lang="en-US" altLang="zh-CN" dirty="0">
                <a:solidFill>
                  <a:srgbClr val="FF0000"/>
                </a:solidFill>
              </a:rPr>
              <a:t>.</a:t>
            </a:r>
            <a:r>
              <a:rPr kumimoji="1" lang="en-US" altLang="zh-CN" dirty="0" err="1">
                <a:solidFill>
                  <a:srgbClr val="FF0000"/>
                </a:solidFill>
              </a:rPr>
              <a:t>gitignore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2AE4A78-4CF1-CA4D-A121-893739F85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623" y="1081019"/>
            <a:ext cx="6109310" cy="56814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75AFB4-5EC9-1348-99B9-1FF31C2DA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3707720"/>
            <a:ext cx="5114050" cy="27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101EB-097B-1E4B-B9B0-0F96509EA040}"/>
              </a:ext>
            </a:extLst>
          </p:cNvPr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</a:t>
            </a:r>
            <a:r>
              <a:rPr lang="en-US" altLang="zh-CN" dirty="0"/>
              <a:t>commit</a:t>
            </a:r>
            <a:r>
              <a:rPr lang="zh-CN" altLang="en-US" dirty="0"/>
              <a:t>并提交代码：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B8B353-2271-E340-BFF6-2EDD1A88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541128"/>
            <a:ext cx="12099634" cy="512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7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101EB-097B-1E4B-B9B0-0F96509EA040}"/>
              </a:ext>
            </a:extLst>
          </p:cNvPr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push</a:t>
            </a:r>
            <a:r>
              <a:rPr lang="zh-CN" altLang="en-US" dirty="0"/>
              <a:t>到远程仓库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CCC0C1-8B6C-AE48-BE03-6643EC6A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600724"/>
            <a:ext cx="6792702" cy="50175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AF73B8-E00F-954C-A4B6-01EBA900E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926" y="2463800"/>
            <a:ext cx="5398073" cy="3590106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C74759F-290F-F943-8021-20BE3F1FCBE0}"/>
              </a:ext>
            </a:extLst>
          </p:cNvPr>
          <p:cNvCxnSpPr/>
          <p:nvPr/>
        </p:nvCxnSpPr>
        <p:spPr>
          <a:xfrm flipH="1">
            <a:off x="7857066" y="1972733"/>
            <a:ext cx="457200" cy="79586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E019BBA-0E0E-F549-AA06-F277087B57BA}"/>
              </a:ext>
            </a:extLst>
          </p:cNvPr>
          <p:cNvSpPr txBox="1"/>
          <p:nvPr/>
        </p:nvSpPr>
        <p:spPr>
          <a:xfrm>
            <a:off x="8314266" y="1854200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可以修改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到远程仓库的分支名称</a:t>
            </a:r>
          </a:p>
        </p:txBody>
      </p:sp>
    </p:spTree>
    <p:extLst>
      <p:ext uri="{BB962C8B-B14F-4D97-AF65-F5344CB8AC3E}">
        <p14:creationId xmlns:p14="http://schemas.microsoft.com/office/powerpoint/2010/main" val="3625294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101EB-097B-1E4B-B9B0-0F96509EA040}"/>
              </a:ext>
            </a:extLst>
          </p:cNvPr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从远程仓库拉取代码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ECB9FD-54AF-9440-AACE-6D6B08CB7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682707"/>
            <a:ext cx="5468956" cy="45148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93E40A4-9DCD-C646-B91E-4D8FA345D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3" y="2153065"/>
            <a:ext cx="5207000" cy="35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7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101EB-097B-1E4B-B9B0-0F96509EA040}"/>
              </a:ext>
            </a:extLst>
          </p:cNvPr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本地创建新分支</a:t>
            </a:r>
            <a:r>
              <a:rPr lang="en-US" altLang="zh-CN" dirty="0"/>
              <a:t>/</a:t>
            </a:r>
            <a:r>
              <a:rPr lang="zh-CN" altLang="en-US" dirty="0"/>
              <a:t>切换分支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5E2E92-8A8A-F849-917D-4D2A6DB4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52" y="1769532"/>
            <a:ext cx="5351738" cy="44275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1A40D5-7BB3-A34C-8584-0B1AE61B9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749" y="2832100"/>
            <a:ext cx="2448152" cy="2159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EE36BB-BD5A-D744-A58C-E939EA0FF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096" y="2150269"/>
            <a:ext cx="4103304" cy="36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50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101EB-097B-1E4B-B9B0-0F96509EA040}"/>
              </a:ext>
            </a:extLst>
          </p:cNvPr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</a:t>
            </a: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01261E-CE94-A146-B79A-84892AF08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2117379"/>
            <a:ext cx="11480800" cy="23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3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/>
              </a:rPr>
              <a:t>2.4 </a:t>
            </a:r>
            <a:r>
              <a:rPr lang="zh-CN" altLang="en-US" sz="2800" b="1" kern="1800" dirty="0">
                <a:latin typeface="Times New Roman"/>
              </a:rPr>
              <a:t>代码版本控制工具（</a:t>
            </a:r>
            <a:r>
              <a:rPr lang="en-US" altLang="zh-CN" sz="2800" b="1" kern="1800" dirty="0">
                <a:latin typeface="Times New Roman"/>
              </a:rPr>
              <a:t>Git)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F101EB-097B-1E4B-B9B0-0F96509EA040}"/>
              </a:ext>
            </a:extLst>
          </p:cNvPr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解决冲突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C54CA8-9C44-3E48-BDD9-140D652FA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508" y="969308"/>
            <a:ext cx="6661064" cy="31810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75D59D-9979-3043-AA4A-4E78A0128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875" y="3429000"/>
            <a:ext cx="7812617" cy="32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6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2.1 Java</a:t>
            </a:r>
            <a:r>
              <a:rPr lang="zh-CN" altLang="en-US" b="0" kern="1800" dirty="0">
                <a:latin typeface="Times New Roman"/>
              </a:rPr>
              <a:t>开发环境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D2A5-423F-1342-A0EB-4455CEEAA499}"/>
              </a:ext>
            </a:extLst>
          </p:cNvPr>
          <p:cNvSpPr txBox="1"/>
          <p:nvPr/>
        </p:nvSpPr>
        <p:spPr>
          <a:xfrm>
            <a:off x="597408" y="1318258"/>
            <a:ext cx="742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2"/>
              </a:rPr>
              <a:t>https://</a:t>
            </a:r>
            <a:r>
              <a:rPr kumimoji="1" lang="en" altLang="zh-CN" dirty="0" err="1">
                <a:hlinkClick r:id="rId2"/>
              </a:rPr>
              <a:t>www.oracle.com</a:t>
            </a:r>
            <a:r>
              <a:rPr kumimoji="1" lang="en" altLang="zh-CN" dirty="0">
                <a:hlinkClick r:id="rId2"/>
              </a:rPr>
              <a:t>/java/technologies/javase-jdk11-downloads.html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12DC1F-8B5A-FB4A-9C6D-B402E6CC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36" y="1945894"/>
            <a:ext cx="8737600" cy="4356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41E6A7-0003-D142-BA02-0D30D5D915CE}"/>
              </a:ext>
            </a:extLst>
          </p:cNvPr>
          <p:cNvSpPr txBox="1"/>
          <p:nvPr/>
        </p:nvSpPr>
        <p:spPr>
          <a:xfrm>
            <a:off x="755904" y="637563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根据操作系统选择相应的</a:t>
            </a:r>
            <a:r>
              <a:rPr kumimoji="1" lang="en-US" altLang="zh-CN" dirty="0"/>
              <a:t>JDK</a:t>
            </a:r>
            <a:r>
              <a:rPr kumimoji="1" lang="zh-CN" altLang="en-US" dirty="0"/>
              <a:t>安装包</a:t>
            </a:r>
          </a:p>
        </p:txBody>
      </p:sp>
    </p:spTree>
    <p:extLst>
      <p:ext uri="{BB962C8B-B14F-4D97-AF65-F5344CB8AC3E}">
        <p14:creationId xmlns:p14="http://schemas.microsoft.com/office/powerpoint/2010/main" val="290810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2.1 Java</a:t>
            </a:r>
            <a:r>
              <a:rPr lang="zh-CN" altLang="en-US" b="0" kern="1800" dirty="0">
                <a:latin typeface="Times New Roman"/>
              </a:rPr>
              <a:t>开发环境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D2A5-423F-1342-A0EB-4455CEEAA499}"/>
              </a:ext>
            </a:extLst>
          </p:cNvPr>
          <p:cNvSpPr txBox="1"/>
          <p:nvPr/>
        </p:nvSpPr>
        <p:spPr>
          <a:xfrm>
            <a:off x="597408" y="1318258"/>
            <a:ext cx="11478335" cy="3780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" dirty="0"/>
              <a:t>安装</a:t>
            </a:r>
            <a:r>
              <a:rPr kumimoji="1" lang="zh-CN" altLang="en-US" dirty="0"/>
              <a:t>说明：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hlinkClick r:id="rId2"/>
              </a:rPr>
              <a:t>（</a:t>
            </a:r>
            <a:r>
              <a:rPr kumimoji="1" lang="en-US" altLang="zh-CN" dirty="0">
                <a:hlinkClick r:id="rId2"/>
              </a:rPr>
              <a:t>Windows</a:t>
            </a:r>
            <a:r>
              <a:rPr kumimoji="1" lang="zh-CN" altLang="en-US" dirty="0">
                <a:hlinkClick r:id="rId2"/>
              </a:rPr>
              <a:t>）</a:t>
            </a:r>
            <a:r>
              <a:rPr kumimoji="1" lang="en" altLang="zh-CN" dirty="0">
                <a:hlinkClick r:id="rId2"/>
              </a:rPr>
              <a:t>https://docs.oracle.com/en/java/javase/11/install/installation-jdk-microsoft-windows-platforms.html</a:t>
            </a:r>
            <a:endParaRPr kumimoji="1" lang="en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hlinkClick r:id="rId3"/>
              </a:rPr>
              <a:t>（</a:t>
            </a:r>
            <a:r>
              <a:rPr kumimoji="1" lang="en-US" altLang="zh-CN" dirty="0">
                <a:hlinkClick r:id="rId3"/>
              </a:rPr>
              <a:t>macOS</a:t>
            </a:r>
            <a:r>
              <a:rPr kumimoji="1" lang="zh-CN" altLang="en-US" dirty="0">
                <a:hlinkClick r:id="rId3"/>
              </a:rPr>
              <a:t>）</a:t>
            </a:r>
            <a:r>
              <a:rPr kumimoji="1" lang="en" altLang="zh-CN" dirty="0">
                <a:hlinkClick r:id="rId3"/>
              </a:rPr>
              <a:t>https://docs.oracle.com/en/java/javase/11/install/installation-jdk-macos.html</a:t>
            </a:r>
            <a:endParaRPr kumimoji="1" lang="en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hlinkClick r:id="rId4"/>
              </a:rPr>
              <a:t>（</a:t>
            </a:r>
            <a:r>
              <a:rPr kumimoji="1" lang="en-US" altLang="zh-CN" dirty="0">
                <a:hlinkClick r:id="rId4"/>
              </a:rPr>
              <a:t>Linux</a:t>
            </a:r>
            <a:r>
              <a:rPr kumimoji="1" lang="zh-CN" altLang="en-US" dirty="0">
                <a:hlinkClick r:id="rId4"/>
              </a:rPr>
              <a:t>） </a:t>
            </a:r>
            <a:r>
              <a:rPr kumimoji="1" lang="en" altLang="zh-CN" dirty="0">
                <a:hlinkClick r:id="rId4"/>
              </a:rPr>
              <a:t>https://docs.oracle.com/en/java/javase/11/install/installation-jdk-linux-platforms.html</a:t>
            </a:r>
            <a:endParaRPr kumimoji="1" lang="en" altLang="zh-CN" dirty="0"/>
          </a:p>
          <a:p>
            <a:pPr>
              <a:lnSpc>
                <a:spcPct val="150000"/>
              </a:lnSpc>
            </a:pPr>
            <a:endParaRPr kumimoji="1" lang="en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5"/>
              </a:rPr>
              <a:t>https://www.runoob.com/java/java-environment-setup.html</a:t>
            </a:r>
            <a:r>
              <a:rPr kumimoji="1" lang="zh-CN" altLang="en-US" dirty="0"/>
              <a:t>  （将下载的版本</a:t>
            </a:r>
            <a:r>
              <a:rPr kumimoji="1" lang="en-US" altLang="zh-CN" dirty="0"/>
              <a:t>JDK8</a:t>
            </a:r>
            <a:r>
              <a:rPr kumimoji="1" lang="zh-CN" altLang="en-US" dirty="0"/>
              <a:t>修改成</a:t>
            </a:r>
            <a:r>
              <a:rPr kumimoji="1" lang="en-US" altLang="zh-CN" dirty="0"/>
              <a:t>JDK11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安装完成后命令行执行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–version</a:t>
            </a:r>
            <a:r>
              <a:rPr kumimoji="1" lang="zh-CN" altLang="en-US" dirty="0"/>
              <a:t>，验证安装是否成功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C25776-CA0F-0043-8522-B737B53EA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845" y="5098716"/>
            <a:ext cx="9594084" cy="10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2.2</a:t>
            </a:r>
            <a:r>
              <a:rPr lang="zh-CN" altLang="en-US" b="0" kern="1800" dirty="0">
                <a:latin typeface="Times New Roman"/>
              </a:rPr>
              <a:t>集成开发环境（</a:t>
            </a:r>
            <a:r>
              <a:rPr lang="en-US" altLang="zh-CN" b="0" kern="1800" dirty="0">
                <a:latin typeface="Times New Roman"/>
              </a:rPr>
              <a:t>IntelliJ IDEA)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2428AB-C2D3-9F46-9FC8-D2135606F68A}"/>
              </a:ext>
            </a:extLst>
          </p:cNvPr>
          <p:cNvSpPr/>
          <p:nvPr/>
        </p:nvSpPr>
        <p:spPr>
          <a:xfrm>
            <a:off x="548592" y="1391150"/>
            <a:ext cx="3365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https://www.jetbrains.com/idea/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628E0E-0580-8945-AB05-C3895BF60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05" y="2037481"/>
            <a:ext cx="7512550" cy="42615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331864-DA04-3A41-80D7-3269082BF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732" y="1823977"/>
            <a:ext cx="5647863" cy="4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8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2.2</a:t>
            </a:r>
            <a:r>
              <a:rPr lang="zh-CN" altLang="en-US" b="0" kern="1800" dirty="0">
                <a:latin typeface="Times New Roman"/>
              </a:rPr>
              <a:t>集成开发环境（</a:t>
            </a:r>
            <a:r>
              <a:rPr lang="en-US" altLang="zh-CN" b="0" kern="1800" dirty="0">
                <a:latin typeface="Times New Roman"/>
              </a:rPr>
              <a:t>IntelliJ IDEA)</a:t>
            </a:r>
            <a:endParaRPr lang="zh-CN" altLang="en-US" b="0" kern="1800" dirty="0">
              <a:latin typeface="Times New Roma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22D2A5-423F-1342-A0EB-4455CEEAA499}"/>
              </a:ext>
            </a:extLst>
          </p:cNvPr>
          <p:cNvSpPr txBox="1"/>
          <p:nvPr/>
        </p:nvSpPr>
        <p:spPr>
          <a:xfrm>
            <a:off x="597408" y="1318258"/>
            <a:ext cx="6109429" cy="1148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Free Educational Licenses</a:t>
            </a:r>
          </a:p>
          <a:p>
            <a:pPr>
              <a:lnSpc>
                <a:spcPct val="150000"/>
              </a:lnSpc>
            </a:pPr>
            <a:r>
              <a:rPr kumimoji="1" lang="en" altLang="zh-CN" dirty="0">
                <a:hlinkClick r:id="rId2"/>
              </a:rPr>
              <a:t>https://www.jetbrains.com/community/education/#students</a:t>
            </a:r>
            <a:endParaRPr kumimoji="1" lang="en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BA226-17BA-4044-98A3-855DB8A51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" y="2403531"/>
            <a:ext cx="5114023" cy="39744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1B01C9-AADA-0145-9DBF-2AA0E9037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571" y="2288616"/>
            <a:ext cx="53975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7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/>
              </a:rPr>
              <a:t>2.2</a:t>
            </a:r>
            <a:r>
              <a:rPr lang="zh-CN" altLang="en-US" b="0" kern="1800" dirty="0">
                <a:latin typeface="Times New Roman"/>
              </a:rPr>
              <a:t>集成开发环境（</a:t>
            </a:r>
            <a:r>
              <a:rPr lang="en-US" altLang="zh-CN" b="0" kern="1800" dirty="0">
                <a:latin typeface="Times New Roman"/>
              </a:rPr>
              <a:t>IntelliJ IDEA)</a:t>
            </a:r>
            <a:endParaRPr lang="zh-CN" altLang="en-US" b="0" kern="1800" dirty="0">
              <a:latin typeface="Times New Roman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EBB1A3-9C82-C047-99C6-6EA2246B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832" y="1630425"/>
            <a:ext cx="7160111" cy="45620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DB7928-2D10-FB4C-A7CE-ED846001B5BC}"/>
              </a:ext>
            </a:extLst>
          </p:cNvPr>
          <p:cNvSpPr txBox="1"/>
          <p:nvPr/>
        </p:nvSpPr>
        <p:spPr>
          <a:xfrm>
            <a:off x="585216" y="14457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启动界面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7801505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1519</TotalTime>
  <Words>1608</Words>
  <Application>Microsoft Macintosh PowerPoint</Application>
  <PresentationFormat>宽屏</PresentationFormat>
  <Paragraphs>207</Paragraphs>
  <Slides>47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华文细黑</vt:lpstr>
      <vt:lpstr>宋体</vt:lpstr>
      <vt:lpstr>Microsoft YaHei</vt:lpstr>
      <vt:lpstr>微软雅黑 Light</vt:lpstr>
      <vt:lpstr>Arial</vt:lpstr>
      <vt:lpstr>Calibri</vt:lpstr>
      <vt:lpstr>Times New Roman</vt:lpstr>
      <vt:lpstr>Wingdings</vt:lpstr>
      <vt:lpstr>Wingdings 3</vt:lpstr>
      <vt:lpstr>Office 主题</vt:lpstr>
      <vt:lpstr>PowerPoint 演示文稿</vt:lpstr>
      <vt:lpstr>第2章 开发环境与相关工具</vt:lpstr>
      <vt:lpstr>2.1 Java开发环境 </vt:lpstr>
      <vt:lpstr>2.1 Java开发环境 </vt:lpstr>
      <vt:lpstr>2.1 Java开发环境 </vt:lpstr>
      <vt:lpstr>2.1 Java开发环境 </vt:lpstr>
      <vt:lpstr>2.2集成开发环境（IntelliJ IDEA)</vt:lpstr>
      <vt:lpstr>2.2集成开发环境（IntelliJ IDEA)</vt:lpstr>
      <vt:lpstr>2.2集成开发环境（IntelliJ IDEA)</vt:lpstr>
      <vt:lpstr>2.2集成开发环境（IntelliJ IDEA)</vt:lpstr>
      <vt:lpstr>2.2集成开发环境（IntelliJ IDEA)</vt:lpstr>
      <vt:lpstr>2.2集成开发环境（IntelliJ IDEA)</vt:lpstr>
      <vt:lpstr>2.2集成开发环境（IntelliJ IDEA)</vt:lpstr>
      <vt:lpstr>2.2集成开发环境（IntelliJ IDEA)</vt:lpstr>
      <vt:lpstr>2.2集成开发环境（IntelliJ IDEA)</vt:lpstr>
      <vt:lpstr>2.2集成开发环境（IntelliJ IDEA)</vt:lpstr>
      <vt:lpstr>2.2集成开发环境（IntelliJ IDEA)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2483</cp:lastModifiedBy>
  <cp:revision>158</cp:revision>
  <dcterms:created xsi:type="dcterms:W3CDTF">2015-10-07T04:43:28Z</dcterms:created>
  <dcterms:modified xsi:type="dcterms:W3CDTF">2020-09-27T15:42:12Z</dcterms:modified>
</cp:coreProperties>
</file>